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59" r:id="rId6"/>
    <p:sldId id="261" r:id="rId7"/>
    <p:sldId id="262" r:id="rId8"/>
    <p:sldId id="263" r:id="rId9"/>
    <p:sldId id="264" r:id="rId10"/>
    <p:sldId id="265" r:id="rId11"/>
    <p:sldId id="266" r:id="rId12"/>
    <p:sldId id="267" r:id="rId13"/>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77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4"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4"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25F0B6AB-4134-4487-BE97-A5AE0B5B7ED7}" type="datetimeFigureOut">
              <a:rPr lang="vi-VN" smtClean="0"/>
              <a:pPr/>
              <a:t>08/08/2020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8241A6E-21CE-44B6-8965-F34C1A1DDAF7}"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F0B6AB-4134-4487-BE97-A5AE0B5B7ED7}" type="datetimeFigureOut">
              <a:rPr lang="vi-VN" smtClean="0"/>
              <a:pPr/>
              <a:t>08/08/2020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241A6E-21CE-44B6-8965-F34C1A1DDAF7}"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9.bin"/><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10.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3.bin"/><Relationship Id="rId5" Type="http://schemas.openxmlformats.org/officeDocument/2006/relationships/oleObject" Target="../embeddings/oleObject12.bin"/><Relationship Id="rId4" Type="http://schemas.openxmlformats.org/officeDocument/2006/relationships/oleObject" Target="../embeddings/oleObject11.bin"/></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oleObject" Target="../embeddings/oleObject16.bin"/><Relationship Id="rId4" Type="http://schemas.openxmlformats.org/officeDocument/2006/relationships/oleObject" Target="../embeddings/oleObject15.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58143"/>
            <a:ext cx="885828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ĐỀ CƯƠNG ÔN TẬP ĐTCS (ONLINE)</a:t>
            </a:r>
            <a:endParaRPr kumimoji="0" lang="en-US" sz="36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026" name="Rectangle 2"/>
          <p:cNvSpPr>
            <a:spLocks noChangeArrowheads="1"/>
          </p:cNvSpPr>
          <p:nvPr/>
        </p:nvSpPr>
        <p:spPr bwMode="auto">
          <a:xfrm>
            <a:off x="0" y="843961"/>
            <a:ext cx="757239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1"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Lý thuyết</a:t>
            </a:r>
            <a:r>
              <a:rPr kumimoji="0" lang="en-US" sz="3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027" name="Rectangle 3"/>
          <p:cNvSpPr>
            <a:spLocks noChangeArrowheads="1"/>
          </p:cNvSpPr>
          <p:nvPr/>
        </p:nvSpPr>
        <p:spPr bwMode="auto">
          <a:xfrm>
            <a:off x="71438" y="1555514"/>
            <a:ext cx="892971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vi-VN" sz="3200" smtClean="0">
                <a:solidFill>
                  <a:srgbClr val="002060"/>
                </a:solidFill>
                <a:latin typeface="Times New Roman" pitchFamily="18" charset="0"/>
                <a:cs typeface="Times New Roman" pitchFamily="18" charset="0"/>
              </a:rPr>
              <a:t>1) Trình </a:t>
            </a:r>
            <a:r>
              <a:rPr lang="vi-VN" sz="3200" smtClean="0">
                <a:solidFill>
                  <a:srgbClr val="002060"/>
                </a:solidFill>
                <a:latin typeface="Times New Roman" pitchFamily="18" charset="0"/>
                <a:cs typeface="Times New Roman" pitchFamily="18" charset="0"/>
              </a:rPr>
              <a:t>bày các ứng dụng của mạch nghịch lưu độc lập?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2</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Phân tích đặc điểm của mạch NLĐL nguồn áp một pha? Trình bày biểu thức tính dòng hiệu dụng và độ méo dạng hài tổng THD của mạch nghịch lưu trên.</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3200" smtClean="0">
                <a:solidFill>
                  <a:srgbClr val="002060"/>
                </a:solidFill>
                <a:latin typeface="Times New Roman" pitchFamily="18" charset="0"/>
                <a:ea typeface="Calibri" pitchFamily="34" charset="0"/>
                <a:cs typeface="Times New Roman" pitchFamily="18" charset="0"/>
              </a:rPr>
              <a:t>3</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Trình bày đặc điểm của bộ biến tần gián tiếp nguồn áp?</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3200" smtClean="0">
                <a:solidFill>
                  <a:srgbClr val="002060"/>
                </a:solidFill>
                <a:latin typeface="Times New Roman" pitchFamily="18" charset="0"/>
                <a:ea typeface="Calibri" pitchFamily="34" charset="0"/>
                <a:cs typeface="Times New Roman" pitchFamily="18" charset="0"/>
              </a:rPr>
              <a:t>4</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Trình bày ưu và khuyết điểm của bộ biến tần trực tiếp?</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142844" y="214290"/>
            <a:ext cx="885828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1" i="0" u="sng" strike="noStrike" cap="none" normalizeH="0" baseline="0" smtClean="0">
                <a:ln>
                  <a:noFill/>
                </a:ln>
                <a:solidFill>
                  <a:srgbClr val="002060"/>
                </a:solidFill>
                <a:effectLst/>
                <a:latin typeface="Times New Roman" pitchFamily="18" charset="0"/>
                <a:ea typeface="Calibri" pitchFamily="34" charset="0"/>
                <a:cs typeface="Times New Roman" pitchFamily="18" charset="0"/>
              </a:rPr>
              <a:t>Bài tập</a:t>
            </a:r>
            <a:r>
              <a:rPr kumimoji="0" lang="en-US" sz="3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6) - Mạch chỉnh lưu cầu một pha dùng diode tải RL</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Mạch chỉnh lưu không điều khiển 3 pha hình tia tải RLE</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Mạch chỉnh lưu bán kỳ có điều khiển tải R</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Mạch chỉnh lưu có điều khiển 3 pha hình tia tải RLE</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7) - Bộ biến đổi điện áp DC-DC Buck</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Bộ biến đổi điện áp DC-DC Boost</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8) Mạch NLĐL nguồn áp ba pha 6 bước (six-step)</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714348" y="285728"/>
          <a:ext cx="8215370" cy="5364480"/>
        </p:xfrm>
        <a:graphic>
          <a:graphicData uri="http://schemas.openxmlformats.org/drawingml/2006/table">
            <a:tbl>
              <a:tblPr/>
              <a:tblGrid>
                <a:gridCol w="8215370"/>
              </a:tblGrid>
              <a:tr h="0">
                <a:tc>
                  <a:txBody>
                    <a:bodyPr/>
                    <a:lstStyle/>
                    <a:p>
                      <a:pPr algn="l">
                        <a:spcAft>
                          <a:spcPts val="0"/>
                        </a:spcAft>
                      </a:pPr>
                      <a:r>
                        <a:rPr lang="en-US" sz="3200">
                          <a:latin typeface="Times New Roman"/>
                          <a:ea typeface="Times New Roman"/>
                        </a:rPr>
                        <a:t>Nghịch lưu độc lập được ứng dụng rộng rãi trong công nghiệp và dân dụng. Có thể phân ra làm các nhóm sau:</a:t>
                      </a:r>
                      <a:endParaRPr lang="vi-VN" sz="3200">
                        <a:latin typeface="Times New Roman"/>
                        <a:ea typeface="Times New Roman"/>
                      </a:endParaRPr>
                    </a:p>
                    <a:p>
                      <a:pPr algn="l">
                        <a:spcAft>
                          <a:spcPts val="0"/>
                        </a:spcAft>
                      </a:pPr>
                      <a:r>
                        <a:rPr lang="en-US" sz="3200">
                          <a:latin typeface="Times New Roman"/>
                          <a:ea typeface="Times New Roman"/>
                        </a:rPr>
                        <a:t>- Ngõ ra tần số công nghiệp (nhỏ hơn 400kHz) không đổi: các bộ nguồn xoay chiều bán dẫn sử dụng làm nguồn cho các thiết bị điện thay thế điện lưới.</a:t>
                      </a:r>
                      <a:endParaRPr lang="vi-VN" sz="3200">
                        <a:latin typeface="Times New Roman"/>
                        <a:ea typeface="Times New Roman"/>
                      </a:endParaRPr>
                    </a:p>
                    <a:p>
                      <a:pPr algn="l">
                        <a:spcAft>
                          <a:spcPts val="0"/>
                        </a:spcAft>
                      </a:pPr>
                      <a:r>
                        <a:rPr lang="en-US" sz="3200">
                          <a:latin typeface="Times New Roman"/>
                          <a:ea typeface="Times New Roman"/>
                        </a:rPr>
                        <a:t>- Ngõ ra tần số công nghiệp thay đổi: dùng để điều khiển tốc độ động cơ xoay chiều, luôn có đầu vào là điện lưới nên còn gọi là biến tần.</a:t>
                      </a:r>
                      <a:endParaRPr lang="vi-VN" sz="3200">
                        <a:latin typeface="Times New Roman"/>
                        <a:ea typeface="Times New Roman"/>
                      </a:endParaRPr>
                    </a:p>
                    <a:p>
                      <a:pPr algn="l">
                        <a:spcAft>
                          <a:spcPts val="0"/>
                        </a:spcAft>
                      </a:pPr>
                      <a:r>
                        <a:rPr lang="en-US" sz="3200">
                          <a:latin typeface="Times New Roman"/>
                          <a:ea typeface="Times New Roman"/>
                        </a:rPr>
                        <a:t>- Ngõ ra trung tần hay cao tần ….</a:t>
                      </a:r>
                      <a:endParaRPr lang="vi-VN" sz="3200">
                        <a:latin typeface="Times New Roman"/>
                        <a:ea typeface="Times New Roman"/>
                      </a:endParaRPr>
                    </a:p>
                  </a:txBody>
                  <a:tcPr marL="114300" marR="114300" marT="0" marB="0">
                    <a:lnL>
                      <a:noFill/>
                    </a:lnL>
                    <a:lnR>
                      <a:noFill/>
                    </a:lnR>
                    <a:lnT>
                      <a:noFill/>
                    </a:lnT>
                    <a:lnB>
                      <a:noFill/>
                    </a:lnB>
                  </a:tcPr>
                </a:tc>
              </a:tr>
            </a:tbl>
          </a:graphicData>
        </a:graphic>
      </p:graphicFrame>
      <p:sp>
        <p:nvSpPr>
          <p:cNvPr id="5" name="TextBox 4"/>
          <p:cNvSpPr txBox="1"/>
          <p:nvPr/>
        </p:nvSpPr>
        <p:spPr>
          <a:xfrm>
            <a:off x="214314" y="214290"/>
            <a:ext cx="785786" cy="584775"/>
          </a:xfrm>
          <a:prstGeom prst="rect">
            <a:avLst/>
          </a:prstGeom>
          <a:noFill/>
        </p:spPr>
        <p:txBody>
          <a:bodyPr wrap="square" rtlCol="0">
            <a:spAutoFit/>
          </a:bodyPr>
          <a:lstStyle/>
          <a:p>
            <a:r>
              <a:rPr lang="vi-VN" sz="3200" smtClean="0">
                <a:solidFill>
                  <a:srgbClr val="FF0000"/>
                </a:solidFill>
                <a:latin typeface="Times New Roman" pitchFamily="18" charset="0"/>
                <a:cs typeface="Times New Roman" pitchFamily="18" charset="0"/>
              </a:rPr>
              <a:t>1)</a:t>
            </a:r>
            <a:endParaRPr lang="vi-VN" sz="3200">
              <a:solidFill>
                <a:srgbClr val="FF0000"/>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785786" y="357166"/>
          <a:ext cx="8286776" cy="3413760"/>
        </p:xfrm>
        <a:graphic>
          <a:graphicData uri="http://schemas.openxmlformats.org/drawingml/2006/table">
            <a:tbl>
              <a:tblPr/>
              <a:tblGrid>
                <a:gridCol w="8286776"/>
              </a:tblGrid>
              <a:tr h="1357322">
                <a:tc>
                  <a:txBody>
                    <a:bodyPr/>
                    <a:lstStyle/>
                    <a:p>
                      <a:pPr algn="l">
                        <a:spcAft>
                          <a:spcPts val="0"/>
                        </a:spcAft>
                      </a:pPr>
                      <a:r>
                        <a:rPr lang="en-US" sz="3200">
                          <a:latin typeface="Times New Roman"/>
                          <a:ea typeface="Times New Roman"/>
                        </a:rPr>
                        <a:t>* </a:t>
                      </a:r>
                      <a:r>
                        <a:rPr lang="en-US" sz="3200" u="sng">
                          <a:latin typeface="Times New Roman"/>
                          <a:ea typeface="Times New Roman"/>
                        </a:rPr>
                        <a:t>Đặc điểm của mạch</a:t>
                      </a:r>
                      <a:r>
                        <a:rPr lang="en-US" sz="3200">
                          <a:latin typeface="Times New Roman"/>
                          <a:ea typeface="Times New Roman"/>
                        </a:rPr>
                        <a:t>:</a:t>
                      </a:r>
                      <a:endParaRPr lang="vi-VN" sz="3200">
                        <a:latin typeface="Times New Roman"/>
                        <a:ea typeface="Times New Roman"/>
                      </a:endParaRPr>
                    </a:p>
                    <a:p>
                      <a:pPr algn="l">
                        <a:spcAft>
                          <a:spcPts val="0"/>
                        </a:spcAft>
                      </a:pPr>
                      <a:r>
                        <a:rPr lang="en-US" sz="3200">
                          <a:latin typeface="Times New Roman"/>
                          <a:ea typeface="Times New Roman"/>
                        </a:rPr>
                        <a:t>- Các ngắt điện phải có khả năng đóng ngắt theo sơ đồ điều khiển, không phụ thuộc tải.</a:t>
                      </a:r>
                      <a:endParaRPr lang="vi-VN" sz="3200">
                        <a:latin typeface="Times New Roman"/>
                        <a:ea typeface="Times New Roman"/>
                      </a:endParaRPr>
                    </a:p>
                    <a:p>
                      <a:pPr algn="l">
                        <a:spcAft>
                          <a:spcPts val="0"/>
                        </a:spcAft>
                      </a:pPr>
                      <a:r>
                        <a:rPr lang="en-US" sz="3200">
                          <a:latin typeface="Times New Roman"/>
                          <a:ea typeface="Times New Roman"/>
                        </a:rPr>
                        <a:t>- Ở cấp công suất dưới 100kW người ta thường dùng linh kiện họ transistor (IGBT, trans Darlington, MosFet) và có thể dùng SCR + mạch tắt hay GTO ở công suất cao hơn.</a:t>
                      </a:r>
                      <a:endParaRPr lang="vi-VN" sz="3200">
                        <a:latin typeface="Times New Roman"/>
                        <a:ea typeface="Times New Roman"/>
                      </a:endParaRPr>
                    </a:p>
                  </a:txBody>
                  <a:tcPr marL="114300" marR="114300" marT="0" marB="0">
                    <a:lnL>
                      <a:noFill/>
                    </a:lnL>
                    <a:lnR>
                      <a:noFill/>
                    </a:lnR>
                    <a:lnT>
                      <a:noFill/>
                    </a:lnT>
                    <a:lnB>
                      <a:noFill/>
                    </a:lnB>
                  </a:tcPr>
                </a:tc>
              </a:tr>
            </a:tbl>
          </a:graphicData>
        </a:graphic>
      </p:graphicFrame>
      <p:sp>
        <p:nvSpPr>
          <p:cNvPr id="5" name="TextBox 4"/>
          <p:cNvSpPr txBox="1"/>
          <p:nvPr/>
        </p:nvSpPr>
        <p:spPr>
          <a:xfrm>
            <a:off x="285720" y="214290"/>
            <a:ext cx="785818"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2)</a:t>
            </a:r>
            <a:endParaRPr lang="vi-VN" sz="3200">
              <a:solidFill>
                <a:srgbClr val="FF0000"/>
              </a:solidFill>
              <a:latin typeface="Times New Roman" pitchFamily="18" charset="0"/>
              <a:cs typeface="Times New Roman" pitchFamily="18" charset="0"/>
            </a:endParaRPr>
          </a:p>
        </p:txBody>
      </p:sp>
      <p:graphicFrame>
        <p:nvGraphicFramePr>
          <p:cNvPr id="6" name="Table 5"/>
          <p:cNvGraphicFramePr>
            <a:graphicFrameLocks noGrp="1"/>
          </p:cNvGraphicFramePr>
          <p:nvPr/>
        </p:nvGraphicFramePr>
        <p:xfrm>
          <a:off x="142844" y="3857628"/>
          <a:ext cx="9001156" cy="2857520"/>
        </p:xfrm>
        <a:graphic>
          <a:graphicData uri="http://schemas.openxmlformats.org/drawingml/2006/table">
            <a:tbl>
              <a:tblPr/>
              <a:tblGrid>
                <a:gridCol w="9001156"/>
              </a:tblGrid>
              <a:tr h="2857520">
                <a:tc>
                  <a:txBody>
                    <a:bodyPr/>
                    <a:lstStyle/>
                    <a:p>
                      <a:pPr algn="l">
                        <a:spcAft>
                          <a:spcPts val="0"/>
                        </a:spcAft>
                      </a:pPr>
                      <a:endParaRPr lang="en-US" sz="3200" smtClean="0">
                        <a:latin typeface="Times New Roman"/>
                        <a:ea typeface="Times New Roman"/>
                      </a:endParaRPr>
                    </a:p>
                    <a:p>
                      <a:pPr algn="l">
                        <a:spcAft>
                          <a:spcPts val="0"/>
                        </a:spcAft>
                      </a:pPr>
                      <a:r>
                        <a:rPr lang="en-US" sz="3200" smtClean="0">
                          <a:latin typeface="Times New Roman"/>
                          <a:ea typeface="Times New Roman"/>
                        </a:rPr>
                        <a:t>Dòng </a:t>
                      </a:r>
                      <a:r>
                        <a:rPr lang="en-US" sz="3200">
                          <a:latin typeface="Times New Roman"/>
                          <a:ea typeface="Times New Roman"/>
                        </a:rPr>
                        <a:t>hiệu </a:t>
                      </a:r>
                      <a:r>
                        <a:rPr lang="en-US" sz="3200">
                          <a:latin typeface="Times New Roman"/>
                          <a:ea typeface="Times New Roman"/>
                        </a:rPr>
                        <a:t>dụng</a:t>
                      </a:r>
                      <a:r>
                        <a:rPr lang="en-US" sz="3200" smtClean="0">
                          <a:latin typeface="Times New Roman"/>
                          <a:ea typeface="Times New Roman"/>
                        </a:rPr>
                        <a:t>:</a:t>
                      </a:r>
                    </a:p>
                    <a:p>
                      <a:pPr algn="l">
                        <a:spcAft>
                          <a:spcPts val="0"/>
                        </a:spcAft>
                      </a:pPr>
                      <a:endParaRPr lang="vi-VN" sz="3200">
                        <a:latin typeface="Times New Roman"/>
                        <a:ea typeface="Times New Roman"/>
                      </a:endParaRPr>
                    </a:p>
                    <a:p>
                      <a:pPr algn="l">
                        <a:spcAft>
                          <a:spcPts val="0"/>
                        </a:spcAft>
                      </a:pPr>
                      <a:r>
                        <a:rPr lang="en-US" sz="3200">
                          <a:latin typeface="Times New Roman"/>
                          <a:ea typeface="Times New Roman"/>
                        </a:rPr>
                        <a:t>        </a:t>
                      </a:r>
                      <a:endParaRPr lang="vi-VN" sz="3200" smtClean="0">
                        <a:latin typeface="Times New Roman"/>
                        <a:ea typeface="Times New Roman"/>
                      </a:endParaRPr>
                    </a:p>
                    <a:p>
                      <a:pPr algn="l">
                        <a:spcAft>
                          <a:spcPts val="0"/>
                        </a:spcAft>
                      </a:pPr>
                      <a:r>
                        <a:rPr lang="en-US" sz="3200" smtClean="0">
                          <a:latin typeface="Times New Roman"/>
                          <a:ea typeface="Times New Roman"/>
                        </a:rPr>
                        <a:t>Độ méo dạng hài tổng THD:            </a:t>
                      </a:r>
                      <a:endParaRPr lang="vi-VN" sz="3200">
                        <a:latin typeface="Times New Roman"/>
                        <a:ea typeface="Times New Roman"/>
                      </a:endParaRPr>
                    </a:p>
                  </a:txBody>
                  <a:tcPr marL="114300" marR="114300" marT="0" marB="0">
                    <a:lnL>
                      <a:noFill/>
                    </a:lnL>
                    <a:lnR>
                      <a:noFill/>
                    </a:lnR>
                    <a:lnT>
                      <a:noFill/>
                    </a:lnT>
                    <a:lnB>
                      <a:noFill/>
                    </a:lnB>
                  </a:tcPr>
                </a:tc>
              </a:tr>
            </a:tbl>
          </a:graphicData>
        </a:graphic>
      </p:graphicFrame>
      <p:graphicFrame>
        <p:nvGraphicFramePr>
          <p:cNvPr id="1026" name="Object 2"/>
          <p:cNvGraphicFramePr>
            <a:graphicFrameLocks noChangeAspect="1"/>
          </p:cNvGraphicFramePr>
          <p:nvPr/>
        </p:nvGraphicFramePr>
        <p:xfrm>
          <a:off x="3643306" y="4071942"/>
          <a:ext cx="3881965" cy="1071570"/>
        </p:xfrm>
        <a:graphic>
          <a:graphicData uri="http://schemas.openxmlformats.org/presentationml/2006/ole">
            <p:oleObj spid="_x0000_s1026" name="Equation" r:id="rId3" imgW="1930400" imgH="533400" progId="Equation.3">
              <p:embed/>
            </p:oleObj>
          </a:graphicData>
        </a:graphic>
      </p:graphicFrame>
      <p:graphicFrame>
        <p:nvGraphicFramePr>
          <p:cNvPr id="1025" name="Object 1"/>
          <p:cNvGraphicFramePr>
            <a:graphicFrameLocks noChangeAspect="1"/>
          </p:cNvGraphicFramePr>
          <p:nvPr/>
        </p:nvGraphicFramePr>
        <p:xfrm>
          <a:off x="5033364" y="5286388"/>
          <a:ext cx="3928512" cy="1214446"/>
        </p:xfrm>
        <a:graphic>
          <a:graphicData uri="http://schemas.openxmlformats.org/presentationml/2006/ole">
            <p:oleObj spid="_x0000_s1025" name="Equation" r:id="rId4" imgW="2260600" imgH="698500" progId="Equation.3">
              <p:embed/>
            </p:oleObj>
          </a:graphicData>
        </a:graphic>
      </p:graphicFrame>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642910" y="285728"/>
          <a:ext cx="8286808" cy="5364480"/>
        </p:xfrm>
        <a:graphic>
          <a:graphicData uri="http://schemas.openxmlformats.org/drawingml/2006/table">
            <a:tbl>
              <a:tblPr/>
              <a:tblGrid>
                <a:gridCol w="8286808"/>
              </a:tblGrid>
              <a:tr h="0">
                <a:tc>
                  <a:txBody>
                    <a:bodyPr/>
                    <a:lstStyle/>
                    <a:p>
                      <a:pPr algn="l">
                        <a:spcAft>
                          <a:spcPts val="0"/>
                        </a:spcAft>
                      </a:pPr>
                      <a:r>
                        <a:rPr lang="en-US" sz="3200">
                          <a:latin typeface="Times New Roman" pitchFamily="18" charset="0"/>
                          <a:ea typeface="Times New Roman"/>
                          <a:cs typeface="Times New Roman" pitchFamily="18" charset="0"/>
                        </a:rPr>
                        <a:t>- Bộ biến tần gián tiếp gồm có bộ chỉnh lưu với chức năng chỉnh lưu điện áp xoay chiều với tần số cố định ở ngõ vào và bộ nghịch lưu thực hiện việc chuyển đổi điện áp (hoặc dòng điện) chỉnh lưu sang dạng áp hoặc dòng xoay chiều ở ngõ ra.</a:t>
                      </a:r>
                      <a:endParaRPr lang="vi-VN" sz="3200">
                        <a:latin typeface="Times New Roman" pitchFamily="18" charset="0"/>
                        <a:ea typeface="Times New Roman"/>
                        <a:cs typeface="Times New Roman" pitchFamily="18" charset="0"/>
                      </a:endParaRPr>
                    </a:p>
                    <a:p>
                      <a:pPr algn="l">
                        <a:spcAft>
                          <a:spcPts val="0"/>
                        </a:spcAft>
                      </a:pPr>
                      <a:r>
                        <a:rPr lang="en-US" sz="3200">
                          <a:latin typeface="Times New Roman" pitchFamily="18" charset="0"/>
                          <a:ea typeface="Times New Roman"/>
                          <a:cs typeface="Times New Roman" pitchFamily="18" charset="0"/>
                        </a:rPr>
                        <a:t>- Bộ biến tần gián tiếp hoạt động với công suất khoảng vài kW đến vài trăm kW.</a:t>
                      </a:r>
                      <a:endParaRPr lang="vi-VN" sz="3200">
                        <a:latin typeface="Times New Roman" pitchFamily="18" charset="0"/>
                        <a:ea typeface="Times New Roman"/>
                        <a:cs typeface="Times New Roman" pitchFamily="18" charset="0"/>
                      </a:endParaRPr>
                    </a:p>
                    <a:p>
                      <a:pPr algn="l">
                        <a:spcAft>
                          <a:spcPts val="0"/>
                        </a:spcAft>
                        <a:buFontTx/>
                        <a:buChar char="-"/>
                      </a:pPr>
                      <a:r>
                        <a:rPr lang="en-US" sz="3200" smtClean="0">
                          <a:latin typeface="Times New Roman" pitchFamily="18" charset="0"/>
                          <a:ea typeface="Times New Roman"/>
                          <a:cs typeface="Times New Roman" pitchFamily="18" charset="0"/>
                        </a:rPr>
                        <a:t>Phạm </a:t>
                      </a:r>
                      <a:r>
                        <a:rPr lang="en-US" sz="3200">
                          <a:latin typeface="Times New Roman" pitchFamily="18" charset="0"/>
                          <a:ea typeface="Times New Roman"/>
                          <a:cs typeface="Times New Roman" pitchFamily="18" charset="0"/>
                        </a:rPr>
                        <a:t>vi hoạt động của tần số khoảng vài chục Hz đến vài trăm </a:t>
                      </a:r>
                      <a:r>
                        <a:rPr lang="en-US" sz="3200">
                          <a:latin typeface="Times New Roman" pitchFamily="18" charset="0"/>
                          <a:ea typeface="Times New Roman"/>
                          <a:cs typeface="Times New Roman" pitchFamily="18" charset="0"/>
                        </a:rPr>
                        <a:t>Hz</a:t>
                      </a:r>
                      <a:r>
                        <a:rPr lang="en-US" sz="3200" smtClean="0">
                          <a:latin typeface="Times New Roman" pitchFamily="18" charset="0"/>
                          <a:ea typeface="Times New Roman"/>
                          <a:cs typeface="Times New Roman"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Công suất tối đa có thể đến vài MW</a:t>
                      </a:r>
                      <a:r>
                        <a:rPr kumimoji="0" lang="vi-VN" sz="3200" b="0" i="0" u="none" strike="noStrike" cap="none" normalizeH="0" baseline="0" smtClean="0">
                          <a:ln>
                            <a:noFill/>
                          </a:ln>
                          <a:solidFill>
                            <a:schemeClr val="tx1"/>
                          </a:solidFill>
                          <a:effectLst/>
                          <a:latin typeface="Times New Roman" pitchFamily="18" charset="0"/>
                          <a:cs typeface="Times New Roman" pitchFamily="18" charset="0"/>
                        </a:rPr>
                        <a:t> </a:t>
                      </a:r>
                    </a:p>
                    <a:p>
                      <a:pPr algn="l">
                        <a:spcAft>
                          <a:spcPts val="0"/>
                        </a:spcAft>
                        <a:buFontTx/>
                        <a:buChar char="-"/>
                      </a:pPr>
                      <a:endParaRPr lang="vi-VN" sz="3200">
                        <a:latin typeface="Times New Roman" pitchFamily="18" charset="0"/>
                        <a:ea typeface="Times New Roman"/>
                        <a:cs typeface="Times New Roman" pitchFamily="18" charset="0"/>
                      </a:endParaRPr>
                    </a:p>
                  </a:txBody>
                  <a:tcPr marL="114300" marR="114300" marT="0" marB="0">
                    <a:lnL>
                      <a:noFill/>
                    </a:lnL>
                    <a:lnR>
                      <a:noFill/>
                    </a:lnR>
                    <a:lnT>
                      <a:noFill/>
                    </a:lnT>
                    <a:lnB>
                      <a:noFill/>
                    </a:lnB>
                  </a:tcPr>
                </a:tc>
              </a:tr>
            </a:tbl>
          </a:graphicData>
        </a:graphic>
      </p:graphicFrame>
      <p:sp>
        <p:nvSpPr>
          <p:cNvPr id="6" name="TextBox 5"/>
          <p:cNvSpPr txBox="1"/>
          <p:nvPr/>
        </p:nvSpPr>
        <p:spPr>
          <a:xfrm>
            <a:off x="285720" y="214290"/>
            <a:ext cx="785818"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3</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71470" y="71414"/>
          <a:ext cx="9144000" cy="6827520"/>
        </p:xfrm>
        <a:graphic>
          <a:graphicData uri="http://schemas.openxmlformats.org/drawingml/2006/table">
            <a:tbl>
              <a:tblPr/>
              <a:tblGrid>
                <a:gridCol w="9144000"/>
              </a:tblGrid>
              <a:tr h="0">
                <a:tc>
                  <a:txBody>
                    <a:bodyPr/>
                    <a:lstStyle/>
                    <a:p>
                      <a:pPr algn="l">
                        <a:spcAft>
                          <a:spcPts val="0"/>
                        </a:spcAft>
                      </a:pPr>
                      <a:r>
                        <a:rPr lang="en-US" sz="3200" smtClean="0">
                          <a:latin typeface="Times New Roman"/>
                          <a:ea typeface="Times New Roman"/>
                        </a:rPr>
                        <a:t> </a:t>
                      </a:r>
                      <a:r>
                        <a:rPr lang="en-US" sz="3200" smtClean="0">
                          <a:solidFill>
                            <a:srgbClr val="FF0000"/>
                          </a:solidFill>
                          <a:latin typeface="Times New Roman"/>
                          <a:ea typeface="Times New Roman"/>
                        </a:rPr>
                        <a:t>4)    </a:t>
                      </a:r>
                      <a:r>
                        <a:rPr lang="en-US" sz="3200" smtClean="0">
                          <a:latin typeface="Times New Roman"/>
                          <a:ea typeface="Times New Roman"/>
                        </a:rPr>
                        <a:t>* </a:t>
                      </a:r>
                      <a:r>
                        <a:rPr lang="en-US" sz="3200" u="sng">
                          <a:latin typeface="Times New Roman"/>
                          <a:ea typeface="Times New Roman"/>
                        </a:rPr>
                        <a:t>Ưu điểm</a:t>
                      </a:r>
                      <a:r>
                        <a:rPr lang="en-US" sz="3200">
                          <a:latin typeface="Times New Roman"/>
                          <a:ea typeface="Times New Roman"/>
                        </a:rPr>
                        <a:t>:</a:t>
                      </a:r>
                      <a:endParaRPr lang="vi-VN" sz="3200">
                        <a:latin typeface="Times New Roman"/>
                        <a:ea typeface="Times New Roman"/>
                      </a:endParaRPr>
                    </a:p>
                    <a:p>
                      <a:pPr algn="l">
                        <a:spcAft>
                          <a:spcPts val="0"/>
                        </a:spcAft>
                      </a:pPr>
                      <a:r>
                        <a:rPr lang="en-US" sz="3200">
                          <a:latin typeface="Times New Roman"/>
                          <a:ea typeface="Times New Roman"/>
                        </a:rPr>
                        <a:t>- Mạch chỉ cần thyristor thông thường</a:t>
                      </a:r>
                      <a:endParaRPr lang="vi-VN" sz="3200">
                        <a:latin typeface="Times New Roman"/>
                        <a:ea typeface="Times New Roman"/>
                      </a:endParaRPr>
                    </a:p>
                    <a:p>
                      <a:pPr algn="l">
                        <a:spcAft>
                          <a:spcPts val="0"/>
                        </a:spcAft>
                      </a:pPr>
                      <a:r>
                        <a:rPr lang="en-US" sz="3200">
                          <a:latin typeface="Times New Roman"/>
                          <a:ea typeface="Times New Roman"/>
                        </a:rPr>
                        <a:t>- Nếu số xung áp chỉnh lưu lớn, dạng áp trên tải có dạng gần như sin.</a:t>
                      </a:r>
                      <a:endParaRPr lang="vi-VN" sz="3200">
                        <a:latin typeface="Times New Roman"/>
                        <a:ea typeface="Times New Roman"/>
                      </a:endParaRPr>
                    </a:p>
                    <a:p>
                      <a:pPr algn="l">
                        <a:spcAft>
                          <a:spcPts val="0"/>
                        </a:spcAft>
                      </a:pPr>
                      <a:r>
                        <a:rPr lang="en-US" sz="3200">
                          <a:latin typeface="Times New Roman"/>
                          <a:ea typeface="Times New Roman"/>
                        </a:rPr>
                        <a:t>- Tổn hao phát sinh do đóng ngắt linh kiện thấp.</a:t>
                      </a:r>
                      <a:endParaRPr lang="vi-VN" sz="3200">
                        <a:latin typeface="Times New Roman"/>
                        <a:ea typeface="Times New Roman"/>
                      </a:endParaRPr>
                    </a:p>
                    <a:p>
                      <a:pPr algn="l">
                        <a:spcAft>
                          <a:spcPts val="0"/>
                        </a:spcAft>
                      </a:pPr>
                      <a:r>
                        <a:rPr lang="en-US" sz="3200">
                          <a:latin typeface="Times New Roman"/>
                          <a:ea typeface="Times New Roman"/>
                        </a:rPr>
                        <a:t>- Không cần mạch lọc trung gian nên có hiệu suất cao.</a:t>
                      </a:r>
                      <a:endParaRPr lang="vi-VN" sz="3200">
                        <a:latin typeface="Times New Roman"/>
                        <a:ea typeface="Times New Roman"/>
                      </a:endParaRPr>
                    </a:p>
                    <a:p>
                      <a:pPr algn="l">
                        <a:spcAft>
                          <a:spcPts val="0"/>
                        </a:spcAft>
                      </a:pPr>
                      <a:r>
                        <a:rPr lang="en-US" sz="3200">
                          <a:latin typeface="Times New Roman"/>
                          <a:ea typeface="Times New Roman"/>
                        </a:rPr>
                        <a:t>- Nếu sự cố xảy ra trong quá trình chuyển mạch ở một pha nào đó, bộ biến tần vẫn tiếp tục hoạt động bình thường dù lưới điện bị biến dạng.</a:t>
                      </a:r>
                      <a:endParaRPr lang="vi-VN" sz="3200">
                        <a:latin typeface="Times New Roman"/>
                        <a:ea typeface="Times New Roman"/>
                      </a:endParaRPr>
                    </a:p>
                    <a:p>
                      <a:pPr algn="l">
                        <a:spcAft>
                          <a:spcPts val="0"/>
                        </a:spcAft>
                      </a:pPr>
                      <a:r>
                        <a:rPr lang="en-US" sz="3200">
                          <a:latin typeface="Times New Roman"/>
                          <a:ea typeface="Times New Roman"/>
                        </a:rPr>
                        <a:t>* </a:t>
                      </a:r>
                      <a:r>
                        <a:rPr lang="en-US" sz="3200" u="sng">
                          <a:latin typeface="Times New Roman"/>
                          <a:ea typeface="Times New Roman"/>
                        </a:rPr>
                        <a:t>Khuyết điểm</a:t>
                      </a:r>
                      <a:r>
                        <a:rPr lang="en-US" sz="3200">
                          <a:latin typeface="Times New Roman"/>
                          <a:ea typeface="Times New Roman"/>
                        </a:rPr>
                        <a:t>:</a:t>
                      </a:r>
                      <a:endParaRPr lang="vi-VN" sz="3200">
                        <a:latin typeface="Times New Roman"/>
                        <a:ea typeface="Times New Roman"/>
                      </a:endParaRPr>
                    </a:p>
                    <a:p>
                      <a:pPr algn="l">
                        <a:spcAft>
                          <a:spcPts val="0"/>
                        </a:spcAft>
                      </a:pPr>
                      <a:r>
                        <a:rPr lang="en-US" sz="3200">
                          <a:latin typeface="Times New Roman"/>
                          <a:ea typeface="Times New Roman"/>
                        </a:rPr>
                        <a:t>- Số linh kiện sử dụng nhiều do đó mạch điều khiển phức tạp.</a:t>
                      </a:r>
                      <a:endParaRPr lang="vi-VN" sz="3200">
                        <a:latin typeface="Times New Roman"/>
                        <a:ea typeface="Times New Roman"/>
                      </a:endParaRPr>
                    </a:p>
                    <a:p>
                      <a:pPr algn="l">
                        <a:spcAft>
                          <a:spcPts val="0"/>
                        </a:spcAft>
                      </a:pPr>
                      <a:r>
                        <a:rPr lang="en-US" sz="3200">
                          <a:latin typeface="Times New Roman"/>
                          <a:ea typeface="Times New Roman"/>
                        </a:rPr>
                        <a:t>- Do mạch làm việc trên nguyên lý điều khiển pha của bộ chỉnh lưu nên hệ số công suất thấp.</a:t>
                      </a:r>
                      <a:endParaRPr lang="vi-VN" sz="3200">
                        <a:latin typeface="Times New Roman"/>
                        <a:ea typeface="Times New Roman"/>
                      </a:endParaRPr>
                    </a:p>
                  </a:txBody>
                  <a:tcPr marL="114300" marR="114300" marT="0" marB="0">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71414"/>
            <a:ext cx="8429684" cy="1077218"/>
          </a:xfrm>
          <a:prstGeom prst="rect">
            <a:avLst/>
          </a:prstGeom>
        </p:spPr>
        <p:txBody>
          <a:bodyPr wrap="square">
            <a:spAutoFit/>
          </a:bodyPr>
          <a:lstStyle/>
          <a:p>
            <a:r>
              <a:rPr lang="vi-VN" sz="3200" b="1" smtClean="0">
                <a:solidFill>
                  <a:srgbClr val="FF0000"/>
                </a:solidFill>
                <a:latin typeface="Times New Roman" pitchFamily="18" charset="0"/>
                <a:cs typeface="Times New Roman" pitchFamily="18" charset="0"/>
              </a:rPr>
              <a:t>1)</a:t>
            </a:r>
            <a:r>
              <a:rPr lang="vi-VN" sz="3200" smtClean="0">
                <a:latin typeface="Times New Roman" pitchFamily="18" charset="0"/>
                <a:cs typeface="Times New Roman" pitchFamily="18" charset="0"/>
              </a:rPr>
              <a:t> Cho </a:t>
            </a:r>
            <a:r>
              <a:rPr lang="vi-VN" sz="3200" smtClean="0">
                <a:latin typeface="Times New Roman" pitchFamily="18" charset="0"/>
                <a:cs typeface="Times New Roman" pitchFamily="18" charset="0"/>
              </a:rPr>
              <a:t>mạch chỉnh lưu không điều khiển 3 pha hình tia như </a:t>
            </a:r>
            <a:r>
              <a:rPr lang="vi-VN" sz="3200" smtClean="0">
                <a:latin typeface="Times New Roman" pitchFamily="18" charset="0"/>
                <a:cs typeface="Times New Roman" pitchFamily="18" charset="0"/>
              </a:rPr>
              <a:t>hình </a:t>
            </a:r>
            <a:r>
              <a:rPr lang="vi-VN" sz="3200" smtClean="0">
                <a:latin typeface="Times New Roman" pitchFamily="18" charset="0"/>
                <a:cs typeface="Times New Roman" pitchFamily="18" charset="0"/>
              </a:rPr>
              <a:t>vẽ sau:</a:t>
            </a:r>
            <a:endParaRPr lang="vi-VN" sz="3200">
              <a:latin typeface="Times New Roman" pitchFamily="18" charset="0"/>
              <a:cs typeface="Times New Roman" pitchFamily="18" charset="0"/>
            </a:endParaRPr>
          </a:p>
        </p:txBody>
      </p:sp>
      <p:pic>
        <p:nvPicPr>
          <p:cNvPr id="19458" name="Picture 2"/>
          <p:cNvPicPr>
            <a:picLocks noChangeAspect="1" noChangeArrowheads="1"/>
          </p:cNvPicPr>
          <p:nvPr/>
        </p:nvPicPr>
        <p:blipFill>
          <a:blip r:embed="rId2"/>
          <a:srcRect/>
          <a:stretch>
            <a:fillRect/>
          </a:stretch>
        </p:blipFill>
        <p:spPr bwMode="auto">
          <a:xfrm>
            <a:off x="2485969" y="1202571"/>
            <a:ext cx="5224444" cy="3512313"/>
          </a:xfrm>
          <a:prstGeom prst="rect">
            <a:avLst/>
          </a:prstGeom>
          <a:noFill/>
        </p:spPr>
      </p:pic>
      <p:sp>
        <p:nvSpPr>
          <p:cNvPr id="19459" name="Rectangle 3"/>
          <p:cNvSpPr>
            <a:spLocks noChangeArrowheads="1"/>
          </p:cNvSpPr>
          <p:nvPr/>
        </p:nvSpPr>
        <p:spPr bwMode="auto">
          <a:xfrm>
            <a:off x="214282" y="4714884"/>
            <a:ext cx="8786842"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Biết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trị hiệu dụng điện áp pha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là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240V</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f=50Hz</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R=20</a:t>
            </a: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Ω</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E=150V</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L có giá trị đủ lớn để dòng điện qua tải liên tục và bằng phẳng. Mạch ở trạng thái xác lập. Xác định:</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71438" y="50377"/>
            <a:ext cx="8786842"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a) Trị trung bình điện áp và dòng điện trên tải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b) Điện áp ngược lớn nhất mà diode phải chịu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c) Dòng trung bình qua mỗi diode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d) Trị hiệu dụng dòng điện nguồn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e) Công suất tiêu thụ trên tải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5" name="TextBox 4"/>
          <p:cNvSpPr txBox="1"/>
          <p:nvPr/>
        </p:nvSpPr>
        <p:spPr>
          <a:xfrm>
            <a:off x="3929058" y="2571744"/>
            <a:ext cx="1643074" cy="584775"/>
          </a:xfrm>
          <a:prstGeom prst="rect">
            <a:avLst/>
          </a:prstGeom>
          <a:noFill/>
        </p:spPr>
        <p:txBody>
          <a:bodyPr wrap="square" rtlCol="0">
            <a:spAutoFit/>
          </a:bodyPr>
          <a:lstStyle/>
          <a:p>
            <a:r>
              <a:rPr lang="vi-VN" sz="3200" b="1" smtClean="0">
                <a:solidFill>
                  <a:srgbClr val="FF0000"/>
                </a:solidFill>
                <a:latin typeface="Times New Roman" pitchFamily="18" charset="0"/>
                <a:cs typeface="Times New Roman" pitchFamily="18" charset="0"/>
              </a:rPr>
              <a:t>Giải</a:t>
            </a:r>
            <a:endParaRPr lang="vi-VN" sz="3200" b="1">
              <a:solidFill>
                <a:srgbClr val="FF0000"/>
              </a:solidFill>
              <a:latin typeface="Times New Roman" pitchFamily="18" charset="0"/>
              <a:cs typeface="Times New Roman" pitchFamily="18" charset="0"/>
            </a:endParaRPr>
          </a:p>
        </p:txBody>
      </p:sp>
      <p:graphicFrame>
        <p:nvGraphicFramePr>
          <p:cNvPr id="20484" name="Object 4"/>
          <p:cNvGraphicFramePr>
            <a:graphicFrameLocks noChangeAspect="1"/>
          </p:cNvGraphicFramePr>
          <p:nvPr/>
        </p:nvGraphicFramePr>
        <p:xfrm>
          <a:off x="2357422" y="3857628"/>
          <a:ext cx="3821112" cy="642937"/>
        </p:xfrm>
        <a:graphic>
          <a:graphicData uri="http://schemas.openxmlformats.org/presentationml/2006/ole">
            <p:oleObj spid="_x0000_s20484" name="Equation" r:id="rId3" imgW="1511280" imgH="253800" progId="Equation.3">
              <p:embed/>
            </p:oleObj>
          </a:graphicData>
        </a:graphic>
      </p:graphicFrame>
      <p:graphicFrame>
        <p:nvGraphicFramePr>
          <p:cNvPr id="20483" name="Object 3"/>
          <p:cNvGraphicFramePr>
            <a:graphicFrameLocks noChangeAspect="1"/>
          </p:cNvGraphicFramePr>
          <p:nvPr/>
        </p:nvGraphicFramePr>
        <p:xfrm>
          <a:off x="2000232" y="4572008"/>
          <a:ext cx="5184775" cy="1012825"/>
        </p:xfrm>
        <a:graphic>
          <a:graphicData uri="http://schemas.openxmlformats.org/presentationml/2006/ole">
            <p:oleObj spid="_x0000_s20483" name="Equation" r:id="rId4" imgW="2209680" imgH="431640" progId="Equation.3">
              <p:embed/>
            </p:oleObj>
          </a:graphicData>
        </a:graphic>
      </p:graphicFrame>
      <p:graphicFrame>
        <p:nvGraphicFramePr>
          <p:cNvPr id="20482" name="Object 2"/>
          <p:cNvGraphicFramePr>
            <a:graphicFrameLocks noChangeAspect="1"/>
          </p:cNvGraphicFramePr>
          <p:nvPr/>
        </p:nvGraphicFramePr>
        <p:xfrm>
          <a:off x="4786314" y="5715016"/>
          <a:ext cx="3097212" cy="857250"/>
        </p:xfrm>
        <a:graphic>
          <a:graphicData uri="http://schemas.openxmlformats.org/presentationml/2006/ole">
            <p:oleObj spid="_x0000_s20482" name="Equation" r:id="rId5" imgW="1422360" imgH="393480" progId="Equation.3">
              <p:embed/>
            </p:oleObj>
          </a:graphicData>
        </a:graphic>
      </p:graphicFrame>
      <p:sp>
        <p:nvSpPr>
          <p:cNvPr id="20485" name="Rectangle 5"/>
          <p:cNvSpPr>
            <a:spLocks noChangeArrowheads="1"/>
          </p:cNvSpPr>
          <p:nvPr/>
        </p:nvSpPr>
        <p:spPr bwMode="auto">
          <a:xfrm>
            <a:off x="0" y="3143248"/>
            <a:ext cx="885828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a) Điện áp trung bình trên tải: </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1" name="Rectangle 10"/>
          <p:cNvSpPr/>
          <p:nvPr/>
        </p:nvSpPr>
        <p:spPr>
          <a:xfrm>
            <a:off x="500034" y="5844621"/>
            <a:ext cx="4322017" cy="584775"/>
          </a:xfrm>
          <a:prstGeom prst="rect">
            <a:avLst/>
          </a:prstGeom>
        </p:spPr>
        <p:txBody>
          <a:bodyPr wrap="none">
            <a:spAutoFit/>
          </a:bodyPr>
          <a:lstStyle/>
          <a:p>
            <a:r>
              <a:rPr lang="en-US" sz="3200" smtClean="0">
                <a:latin typeface="Times New Roman" pitchFamily="18" charset="0"/>
                <a:cs typeface="Times New Roman" pitchFamily="18" charset="0"/>
              </a:rPr>
              <a:t>Dòng trung bình qua tải: </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0481"/>
                                        </p:tgtEl>
                                        <p:attrNameLst>
                                          <p:attrName>style.visibility</p:attrName>
                                        </p:attrNameLst>
                                      </p:cBhvr>
                                      <p:to>
                                        <p:strVal val="visible"/>
                                      </p:to>
                                    </p:set>
                                    <p:animEffect transition="in" filter="checkerboard(across)">
                                      <p:cBhvr>
                                        <p:cTn id="7" dur="500"/>
                                        <p:tgtEl>
                                          <p:spTgt spid="2048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0485"/>
                                        </p:tgtEl>
                                        <p:attrNameLst>
                                          <p:attrName>style.visibility</p:attrName>
                                        </p:attrNameLst>
                                      </p:cBhvr>
                                      <p:to>
                                        <p:strVal val="visible"/>
                                      </p:to>
                                    </p:set>
                                    <p:animEffect transition="in" filter="checkerboard(across)">
                                      <p:cBhvr>
                                        <p:cTn id="17" dur="500"/>
                                        <p:tgtEl>
                                          <p:spTgt spid="2048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0484"/>
                                        </p:tgtEl>
                                        <p:attrNameLst>
                                          <p:attrName>style.visibility</p:attrName>
                                        </p:attrNameLst>
                                      </p:cBhvr>
                                      <p:to>
                                        <p:strVal val="visible"/>
                                      </p:to>
                                    </p:set>
                                    <p:animEffect transition="in" filter="checkerboard(across)">
                                      <p:cBhvr>
                                        <p:cTn id="22" dur="500"/>
                                        <p:tgtEl>
                                          <p:spTgt spid="20484"/>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20483"/>
                                        </p:tgtEl>
                                        <p:attrNameLst>
                                          <p:attrName>style.visibility</p:attrName>
                                        </p:attrNameLst>
                                      </p:cBhvr>
                                      <p:to>
                                        <p:strVal val="visible"/>
                                      </p:to>
                                    </p:set>
                                    <p:animEffect transition="in" filter="checkerboard(across)">
                                      <p:cBhvr>
                                        <p:cTn id="27" dur="500"/>
                                        <p:tgtEl>
                                          <p:spTgt spid="20483"/>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checkerboard(across)">
                                      <p:cBhvr>
                                        <p:cTn id="32" dur="500"/>
                                        <p:tgtEl>
                                          <p:spTgt spid="11"/>
                                        </p:tgtEl>
                                      </p:cBhvr>
                                    </p:animEffect>
                                  </p:childTnLst>
                                </p:cTn>
                              </p:par>
                              <p:par>
                                <p:cTn id="33" presetID="5" presetClass="entr" presetSubtype="10" fill="hold" nodeType="withEffect">
                                  <p:stCondLst>
                                    <p:cond delay="0"/>
                                  </p:stCondLst>
                                  <p:childTnLst>
                                    <p:set>
                                      <p:cBhvr>
                                        <p:cTn id="34" dur="1" fill="hold">
                                          <p:stCondLst>
                                            <p:cond delay="0"/>
                                          </p:stCondLst>
                                        </p:cTn>
                                        <p:tgtEl>
                                          <p:spTgt spid="20482"/>
                                        </p:tgtEl>
                                        <p:attrNameLst>
                                          <p:attrName>style.visibility</p:attrName>
                                        </p:attrNameLst>
                                      </p:cBhvr>
                                      <p:to>
                                        <p:strVal val="visible"/>
                                      </p:to>
                                    </p:set>
                                    <p:animEffect transition="in" filter="checkerboard(across)">
                                      <p:cBhvr>
                                        <p:cTn id="35" dur="5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1" grpId="0"/>
      <p:bldP spid="5" grpId="0"/>
      <p:bldP spid="20485"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6" name="Object 2"/>
          <p:cNvGraphicFramePr>
            <a:graphicFrameLocks noChangeAspect="1"/>
          </p:cNvGraphicFramePr>
          <p:nvPr/>
        </p:nvGraphicFramePr>
        <p:xfrm>
          <a:off x="1418439" y="714356"/>
          <a:ext cx="4832241" cy="785818"/>
        </p:xfrm>
        <a:graphic>
          <a:graphicData uri="http://schemas.openxmlformats.org/presentationml/2006/ole">
            <p:oleObj spid="_x0000_s21506" name="Equation" r:id="rId3" imgW="1638000" imgH="266400" progId="Equation.3">
              <p:embed/>
            </p:oleObj>
          </a:graphicData>
        </a:graphic>
      </p:graphicFrame>
      <p:graphicFrame>
        <p:nvGraphicFramePr>
          <p:cNvPr id="21505" name="Object 1"/>
          <p:cNvGraphicFramePr>
            <a:graphicFrameLocks noChangeAspect="1"/>
          </p:cNvGraphicFramePr>
          <p:nvPr/>
        </p:nvGraphicFramePr>
        <p:xfrm>
          <a:off x="2633663" y="2214554"/>
          <a:ext cx="2874962" cy="1000125"/>
        </p:xfrm>
        <a:graphic>
          <a:graphicData uri="http://schemas.openxmlformats.org/presentationml/2006/ole">
            <p:oleObj spid="_x0000_s21505" name="Equation" r:id="rId4" imgW="1130040" imgH="393480" progId="Equation.3">
              <p:embed/>
            </p:oleObj>
          </a:graphicData>
        </a:graphic>
      </p:graphicFrame>
      <p:sp>
        <p:nvSpPr>
          <p:cNvPr id="7" name="Rectangle 6"/>
          <p:cNvSpPr/>
          <p:nvPr/>
        </p:nvSpPr>
        <p:spPr>
          <a:xfrm>
            <a:off x="142844" y="142852"/>
            <a:ext cx="7528023" cy="584775"/>
          </a:xfrm>
          <a:prstGeom prst="rect">
            <a:avLst/>
          </a:prstGeom>
        </p:spPr>
        <p:txBody>
          <a:bodyPr wrap="none">
            <a:spAutoFit/>
          </a:bodyPr>
          <a:lstStyle/>
          <a:p>
            <a:r>
              <a:rPr lang="en-US" sz="3200" smtClean="0">
                <a:latin typeface="Times New Roman" pitchFamily="18" charset="0"/>
                <a:cs typeface="Times New Roman" pitchFamily="18" charset="0"/>
              </a:rPr>
              <a:t> b) Điện áp ngược cực đại đặt lên mỗi diode:</a:t>
            </a:r>
            <a:endParaRPr lang="vi-VN" sz="3200">
              <a:latin typeface="Times New Roman" pitchFamily="18" charset="0"/>
              <a:cs typeface="Times New Roman" pitchFamily="18" charset="0"/>
            </a:endParaRPr>
          </a:p>
        </p:txBody>
      </p:sp>
      <p:sp>
        <p:nvSpPr>
          <p:cNvPr id="21507" name="Rectangle 3"/>
          <p:cNvSpPr>
            <a:spLocks noChangeArrowheads="1"/>
          </p:cNvSpPr>
          <p:nvPr/>
        </p:nvSpPr>
        <p:spPr bwMode="auto">
          <a:xfrm>
            <a:off x="285752" y="1643050"/>
            <a:ext cx="878684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c) Dòng trung bình qua mỗi diode: </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1508" name="Rectangle 4"/>
          <p:cNvSpPr>
            <a:spLocks noChangeArrowheads="1"/>
          </p:cNvSpPr>
          <p:nvPr/>
        </p:nvSpPr>
        <p:spPr bwMode="auto">
          <a:xfrm>
            <a:off x="285720" y="3143248"/>
            <a:ext cx="871540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d) Trị hiệu dụng dòng điện qua nguồn: </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21509" name="Object 5"/>
          <p:cNvGraphicFramePr>
            <a:graphicFrameLocks noChangeAspect="1"/>
          </p:cNvGraphicFramePr>
          <p:nvPr/>
        </p:nvGraphicFramePr>
        <p:xfrm>
          <a:off x="2630488" y="3857625"/>
          <a:ext cx="3898948" cy="1071573"/>
        </p:xfrm>
        <a:graphic>
          <a:graphicData uri="http://schemas.openxmlformats.org/presentationml/2006/ole">
            <p:oleObj spid="_x0000_s21509" name="Equation" r:id="rId5" imgW="1523880" imgH="419040" progId="Equation.3">
              <p:embed/>
            </p:oleObj>
          </a:graphicData>
        </a:graphic>
      </p:graphicFrame>
      <p:sp>
        <p:nvSpPr>
          <p:cNvPr id="21510" name="Rectangle 6"/>
          <p:cNvSpPr>
            <a:spLocks noChangeArrowheads="1"/>
          </p:cNvSpPr>
          <p:nvPr/>
        </p:nvSpPr>
        <p:spPr bwMode="auto">
          <a:xfrm>
            <a:off x="-357222" y="5058803"/>
            <a:ext cx="71438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e) Công suất tiêu thụ trên tải: </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21511" name="Object 7"/>
          <p:cNvGraphicFramePr>
            <a:graphicFrameLocks noChangeAspect="1"/>
          </p:cNvGraphicFramePr>
          <p:nvPr/>
        </p:nvGraphicFramePr>
        <p:xfrm>
          <a:off x="3040063" y="5786438"/>
          <a:ext cx="3779837" cy="714375"/>
        </p:xfrm>
        <a:graphic>
          <a:graphicData uri="http://schemas.openxmlformats.org/presentationml/2006/ole">
            <p:oleObj spid="_x0000_s21511" name="Equation" r:id="rId6" imgW="120636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checkerboard(across)">
                                      <p:cBhvr>
                                        <p:cTn id="12" dur="500"/>
                                        <p:tgtEl>
                                          <p:spTgt spid="2150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1507"/>
                                        </p:tgtEl>
                                        <p:attrNameLst>
                                          <p:attrName>style.visibility</p:attrName>
                                        </p:attrNameLst>
                                      </p:cBhvr>
                                      <p:to>
                                        <p:strVal val="visible"/>
                                      </p:to>
                                    </p:set>
                                    <p:animEffect transition="in" filter="checkerboard(across)">
                                      <p:cBhvr>
                                        <p:cTn id="17" dur="500"/>
                                        <p:tgtEl>
                                          <p:spTgt spid="2150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1505"/>
                                        </p:tgtEl>
                                        <p:attrNameLst>
                                          <p:attrName>style.visibility</p:attrName>
                                        </p:attrNameLst>
                                      </p:cBhvr>
                                      <p:to>
                                        <p:strVal val="visible"/>
                                      </p:to>
                                    </p:set>
                                    <p:animEffect transition="in" filter="checkerboard(across)">
                                      <p:cBhvr>
                                        <p:cTn id="22" dur="500"/>
                                        <p:tgtEl>
                                          <p:spTgt spid="21505"/>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1508"/>
                                        </p:tgtEl>
                                        <p:attrNameLst>
                                          <p:attrName>style.visibility</p:attrName>
                                        </p:attrNameLst>
                                      </p:cBhvr>
                                      <p:to>
                                        <p:strVal val="visible"/>
                                      </p:to>
                                    </p:set>
                                    <p:animEffect transition="in" filter="checkerboard(across)">
                                      <p:cBhvr>
                                        <p:cTn id="27" dur="500"/>
                                        <p:tgtEl>
                                          <p:spTgt spid="21508"/>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21509"/>
                                        </p:tgtEl>
                                        <p:attrNameLst>
                                          <p:attrName>style.visibility</p:attrName>
                                        </p:attrNameLst>
                                      </p:cBhvr>
                                      <p:to>
                                        <p:strVal val="visible"/>
                                      </p:to>
                                    </p:set>
                                    <p:animEffect transition="in" filter="checkerboard(across)">
                                      <p:cBhvr>
                                        <p:cTn id="32" dur="500"/>
                                        <p:tgtEl>
                                          <p:spTgt spid="21509"/>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21510"/>
                                        </p:tgtEl>
                                        <p:attrNameLst>
                                          <p:attrName>style.visibility</p:attrName>
                                        </p:attrNameLst>
                                      </p:cBhvr>
                                      <p:to>
                                        <p:strVal val="visible"/>
                                      </p:to>
                                    </p:set>
                                    <p:animEffect transition="in" filter="checkerboard(across)">
                                      <p:cBhvr>
                                        <p:cTn id="37" dur="500"/>
                                        <p:tgtEl>
                                          <p:spTgt spid="21510"/>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21511"/>
                                        </p:tgtEl>
                                        <p:attrNameLst>
                                          <p:attrName>style.visibility</p:attrName>
                                        </p:attrNameLst>
                                      </p:cBhvr>
                                      <p:to>
                                        <p:strVal val="visible"/>
                                      </p:to>
                                    </p:set>
                                    <p:animEffect transition="in" filter="checkerboard(across)">
                                      <p:cBhvr>
                                        <p:cTn id="42" dur="500"/>
                                        <p:tgtEl>
                                          <p:spTgt spid="21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1507" grpId="0"/>
      <p:bldP spid="21508" grpId="0"/>
      <p:bldP spid="215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2844" y="71414"/>
            <a:ext cx="8786874" cy="1077218"/>
          </a:xfrm>
          <a:prstGeom prst="rect">
            <a:avLst/>
          </a:prstGeom>
        </p:spPr>
        <p:txBody>
          <a:bodyPr wrap="square">
            <a:spAutoFit/>
          </a:bodyPr>
          <a:lstStyle/>
          <a:p>
            <a:r>
              <a:rPr lang="vi-VN" sz="3200" b="1" smtClean="0">
                <a:solidFill>
                  <a:srgbClr val="FF0000"/>
                </a:solidFill>
                <a:latin typeface="Times New Roman" pitchFamily="18" charset="0"/>
                <a:cs typeface="Times New Roman" pitchFamily="18" charset="0"/>
              </a:rPr>
              <a:t>2) </a:t>
            </a:r>
            <a:r>
              <a:rPr lang="vi-VN" sz="3200" smtClean="0">
                <a:latin typeface="Times New Roman" pitchFamily="18" charset="0"/>
                <a:cs typeface="Times New Roman" pitchFamily="18" charset="0"/>
              </a:rPr>
              <a:t>Cho </a:t>
            </a:r>
            <a:r>
              <a:rPr lang="vi-VN" sz="3200" smtClean="0">
                <a:latin typeface="Times New Roman" pitchFamily="18" charset="0"/>
                <a:cs typeface="Times New Roman" pitchFamily="18" charset="0"/>
              </a:rPr>
              <a:t>mạch chỉnh lưu có điều khiển hai nửa chu kỳ </a:t>
            </a:r>
            <a:r>
              <a:rPr lang="vi-VN" sz="3200" smtClean="0">
                <a:latin typeface="Times New Roman" pitchFamily="18" charset="0"/>
                <a:cs typeface="Times New Roman" pitchFamily="18" charset="0"/>
              </a:rPr>
              <a:t>như </a:t>
            </a:r>
            <a:r>
              <a:rPr lang="vi-VN" sz="3200" smtClean="0">
                <a:latin typeface="Times New Roman" pitchFamily="18" charset="0"/>
                <a:cs typeface="Times New Roman" pitchFamily="18" charset="0"/>
              </a:rPr>
              <a:t>hình vẽ sau:</a:t>
            </a:r>
            <a:endParaRPr lang="vi-VN" sz="3200">
              <a:latin typeface="Times New Roman" pitchFamily="18" charset="0"/>
              <a:cs typeface="Times New Roman" pitchFamily="18" charset="0"/>
            </a:endParaRPr>
          </a:p>
        </p:txBody>
      </p:sp>
      <p:pic>
        <p:nvPicPr>
          <p:cNvPr id="22530" name="Picture 2"/>
          <p:cNvPicPr>
            <a:picLocks noChangeAspect="1" noChangeArrowheads="1"/>
          </p:cNvPicPr>
          <p:nvPr/>
        </p:nvPicPr>
        <p:blipFill>
          <a:blip r:embed="rId2"/>
          <a:srcRect/>
          <a:stretch>
            <a:fillRect/>
          </a:stretch>
        </p:blipFill>
        <p:spPr bwMode="auto">
          <a:xfrm>
            <a:off x="3268804" y="571480"/>
            <a:ext cx="4946534" cy="2755402"/>
          </a:xfrm>
          <a:prstGeom prst="rect">
            <a:avLst/>
          </a:prstGeom>
          <a:noFill/>
        </p:spPr>
      </p:pic>
      <p:sp>
        <p:nvSpPr>
          <p:cNvPr id="22531" name="Rectangle 3"/>
          <p:cNvSpPr>
            <a:spLocks noChangeArrowheads="1"/>
          </p:cNvSpPr>
          <p:nvPr/>
        </p:nvSpPr>
        <p:spPr bwMode="auto">
          <a:xfrm>
            <a:off x="71470" y="3286124"/>
            <a:ext cx="8858248"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Biết trị hiệu dụng điện áp nguồn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là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220V</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f=50Hz</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R=100</a:t>
            </a:r>
            <a:r>
              <a:rPr kumimoji="0" lang="el-GR"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Ω</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Góc kích của hai Thyristor là như nhau và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bằng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60</a:t>
            </a:r>
            <a:r>
              <a:rPr kumimoji="0" lang="vi-VN" sz="3200" b="0" i="0" u="none" strike="noStrike" cap="none" normalizeH="0" baseline="30000" smtClean="0">
                <a:ln>
                  <a:noFill/>
                </a:ln>
                <a:solidFill>
                  <a:schemeClr val="tx1"/>
                </a:solidFill>
                <a:effectLst/>
                <a:latin typeface="Times New Roman" pitchFamily="18" charset="0"/>
                <a:ea typeface="Times New Roman" pitchFamily="18" charset="0"/>
                <a:cs typeface="Times New Roman" pitchFamily="18" charset="0"/>
              </a:rPr>
              <a:t>o</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Xác định: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a) Trị trung bình điện áp trên tải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b) Trị trung bình dòng qua tải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c) Trị hiệu dụng dòng điện tải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d) Công suất tiêu thụ bởi tải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00430" y="58143"/>
            <a:ext cx="1643074" cy="584775"/>
          </a:xfrm>
          <a:prstGeom prst="rect">
            <a:avLst/>
          </a:prstGeom>
          <a:noFill/>
        </p:spPr>
        <p:txBody>
          <a:bodyPr wrap="square" rtlCol="0">
            <a:spAutoFit/>
          </a:bodyPr>
          <a:lstStyle/>
          <a:p>
            <a:r>
              <a:rPr lang="vi-VN" sz="3200" b="1" smtClean="0">
                <a:solidFill>
                  <a:srgbClr val="FF0000"/>
                </a:solidFill>
                <a:latin typeface="Times New Roman" pitchFamily="18" charset="0"/>
                <a:cs typeface="Times New Roman" pitchFamily="18" charset="0"/>
              </a:rPr>
              <a:t>Giải</a:t>
            </a:r>
            <a:endParaRPr lang="vi-VN" sz="3200" b="1">
              <a:solidFill>
                <a:srgbClr val="FF0000"/>
              </a:solidFill>
              <a:latin typeface="Times New Roman" pitchFamily="18" charset="0"/>
              <a:cs typeface="Times New Roman" pitchFamily="18" charset="0"/>
            </a:endParaRPr>
          </a:p>
        </p:txBody>
      </p:sp>
      <p:sp>
        <p:nvSpPr>
          <p:cNvPr id="23553" name="Rectangle 1"/>
          <p:cNvSpPr>
            <a:spLocks noChangeArrowheads="1"/>
          </p:cNvSpPr>
          <p:nvPr/>
        </p:nvSpPr>
        <p:spPr bwMode="auto">
          <a:xfrm>
            <a:off x="71406" y="714356"/>
            <a:ext cx="842965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a) Trị trung bình điện áp trên tải: </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23554" name="Object 2"/>
          <p:cNvGraphicFramePr>
            <a:graphicFrameLocks noChangeAspect="1"/>
          </p:cNvGraphicFramePr>
          <p:nvPr/>
        </p:nvGraphicFramePr>
        <p:xfrm>
          <a:off x="1889021" y="1428736"/>
          <a:ext cx="5938225" cy="785818"/>
        </p:xfrm>
        <a:graphic>
          <a:graphicData uri="http://schemas.openxmlformats.org/presentationml/2006/ole">
            <p:oleObj spid="_x0000_s23554" name="Equation" r:id="rId3" imgW="1892160" imgH="253800" progId="Equation.3">
              <p:embed/>
            </p:oleObj>
          </a:graphicData>
        </a:graphic>
      </p:graphicFrame>
      <p:sp>
        <p:nvSpPr>
          <p:cNvPr id="2355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5" name="Object 3"/>
          <p:cNvGraphicFramePr>
            <a:graphicFrameLocks noChangeAspect="1"/>
          </p:cNvGraphicFramePr>
          <p:nvPr/>
        </p:nvGraphicFramePr>
        <p:xfrm>
          <a:off x="2143108" y="2357430"/>
          <a:ext cx="3128413" cy="1000132"/>
        </p:xfrm>
        <a:graphic>
          <a:graphicData uri="http://schemas.openxmlformats.org/presentationml/2006/ole">
            <p:oleObj spid="_x0000_s23555" name="Equation" r:id="rId4" imgW="1244600" imgH="393700" progId="Equation.3">
              <p:embed/>
            </p:oleObj>
          </a:graphicData>
        </a:graphic>
      </p:graphicFrame>
      <p:graphicFrame>
        <p:nvGraphicFramePr>
          <p:cNvPr id="23557" name="Object 5"/>
          <p:cNvGraphicFramePr>
            <a:graphicFrameLocks noChangeAspect="1"/>
          </p:cNvGraphicFramePr>
          <p:nvPr/>
        </p:nvGraphicFramePr>
        <p:xfrm>
          <a:off x="2643174" y="3500438"/>
          <a:ext cx="4747989" cy="1000132"/>
        </p:xfrm>
        <a:graphic>
          <a:graphicData uri="http://schemas.openxmlformats.org/presentationml/2006/ole">
            <p:oleObj spid="_x0000_s23557" name="Equation" r:id="rId5" imgW="1866600" imgH="393480" progId="Equation.3">
              <p:embed/>
            </p:oleObj>
          </a:graphicData>
        </a:graphic>
      </p:graphicFrame>
      <p:sp>
        <p:nvSpPr>
          <p:cNvPr id="23558" name="Rectangle 6"/>
          <p:cNvSpPr>
            <a:spLocks noChangeArrowheads="1"/>
          </p:cNvSpPr>
          <p:nvPr/>
        </p:nvSpPr>
        <p:spPr bwMode="auto">
          <a:xfrm>
            <a:off x="-571536" y="4630175"/>
            <a:ext cx="871540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b) Trị trung bình dòng qua tải: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23559" name="Object 7"/>
          <p:cNvGraphicFramePr>
            <a:graphicFrameLocks noChangeAspect="1"/>
          </p:cNvGraphicFramePr>
          <p:nvPr/>
        </p:nvGraphicFramePr>
        <p:xfrm>
          <a:off x="2636261" y="5429264"/>
          <a:ext cx="4032790" cy="1000132"/>
        </p:xfrm>
        <a:graphic>
          <a:graphicData uri="http://schemas.openxmlformats.org/presentationml/2006/ole">
            <p:oleObj spid="_x0000_s23559" name="Equation" r:id="rId6" imgW="1536480" imgH="39348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3553"/>
                                        </p:tgtEl>
                                        <p:attrNameLst>
                                          <p:attrName>style.visibility</p:attrName>
                                        </p:attrNameLst>
                                      </p:cBhvr>
                                      <p:to>
                                        <p:strVal val="visible"/>
                                      </p:to>
                                    </p:set>
                                    <p:animEffect transition="in" filter="checkerboard(across)">
                                      <p:cBhvr>
                                        <p:cTn id="12" dur="500"/>
                                        <p:tgtEl>
                                          <p:spTgt spid="2355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3554"/>
                                        </p:tgtEl>
                                        <p:attrNameLst>
                                          <p:attrName>style.visibility</p:attrName>
                                        </p:attrNameLst>
                                      </p:cBhvr>
                                      <p:to>
                                        <p:strVal val="visible"/>
                                      </p:to>
                                    </p:set>
                                    <p:animEffect transition="in" filter="checkerboard(across)">
                                      <p:cBhvr>
                                        <p:cTn id="17" dur="500"/>
                                        <p:tgtEl>
                                          <p:spTgt spid="2355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3555"/>
                                        </p:tgtEl>
                                        <p:attrNameLst>
                                          <p:attrName>style.visibility</p:attrName>
                                        </p:attrNameLst>
                                      </p:cBhvr>
                                      <p:to>
                                        <p:strVal val="visible"/>
                                      </p:to>
                                    </p:set>
                                    <p:animEffect transition="in" filter="checkerboard(across)">
                                      <p:cBhvr>
                                        <p:cTn id="22" dur="500"/>
                                        <p:tgtEl>
                                          <p:spTgt spid="23555"/>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23557"/>
                                        </p:tgtEl>
                                        <p:attrNameLst>
                                          <p:attrName>style.visibility</p:attrName>
                                        </p:attrNameLst>
                                      </p:cBhvr>
                                      <p:to>
                                        <p:strVal val="visible"/>
                                      </p:to>
                                    </p:set>
                                    <p:animEffect transition="in" filter="checkerboard(across)">
                                      <p:cBhvr>
                                        <p:cTn id="27" dur="500"/>
                                        <p:tgtEl>
                                          <p:spTgt spid="23557"/>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3558"/>
                                        </p:tgtEl>
                                        <p:attrNameLst>
                                          <p:attrName>style.visibility</p:attrName>
                                        </p:attrNameLst>
                                      </p:cBhvr>
                                      <p:to>
                                        <p:strVal val="visible"/>
                                      </p:to>
                                    </p:set>
                                    <p:animEffect transition="in" filter="checkerboard(across)">
                                      <p:cBhvr>
                                        <p:cTn id="32" dur="500"/>
                                        <p:tgtEl>
                                          <p:spTgt spid="23558"/>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23559"/>
                                        </p:tgtEl>
                                        <p:attrNameLst>
                                          <p:attrName>style.visibility</p:attrName>
                                        </p:attrNameLst>
                                      </p:cBhvr>
                                      <p:to>
                                        <p:strVal val="visible"/>
                                      </p:to>
                                    </p:set>
                                    <p:animEffect transition="in" filter="checkerboard(across)">
                                      <p:cBhvr>
                                        <p:cTn id="37" dur="500"/>
                                        <p:tgtEl>
                                          <p:spTgt spid="235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3553" grpId="0"/>
      <p:bldP spid="235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500098" y="0"/>
            <a:ext cx="821533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c) Trị hiệu dụng dòng điện tải: </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24578" name="Object 2"/>
          <p:cNvGraphicFramePr>
            <a:graphicFrameLocks noChangeAspect="1"/>
          </p:cNvGraphicFramePr>
          <p:nvPr/>
        </p:nvGraphicFramePr>
        <p:xfrm>
          <a:off x="1500165" y="785794"/>
          <a:ext cx="4506719" cy="1143008"/>
        </p:xfrm>
        <a:graphic>
          <a:graphicData uri="http://schemas.openxmlformats.org/presentationml/2006/ole">
            <p:oleObj spid="_x0000_s24578" name="Equation" r:id="rId3" imgW="1752480" imgH="444240" progId="Equation.3">
              <p:embed/>
            </p:oleObj>
          </a:graphicData>
        </a:graphic>
      </p:graphicFrame>
      <p:graphicFrame>
        <p:nvGraphicFramePr>
          <p:cNvPr id="24579" name="Object 3"/>
          <p:cNvGraphicFramePr>
            <a:graphicFrameLocks noChangeAspect="1"/>
          </p:cNvGraphicFramePr>
          <p:nvPr/>
        </p:nvGraphicFramePr>
        <p:xfrm>
          <a:off x="2000232" y="2285992"/>
          <a:ext cx="5905542" cy="1143008"/>
        </p:xfrm>
        <a:graphic>
          <a:graphicData uri="http://schemas.openxmlformats.org/presentationml/2006/ole">
            <p:oleObj spid="_x0000_s24579" name="Equation" r:id="rId4" imgW="2311200" imgH="457200" progId="Equation.3">
              <p:embed/>
            </p:oleObj>
          </a:graphicData>
        </a:graphic>
      </p:graphicFrame>
      <p:sp>
        <p:nvSpPr>
          <p:cNvPr id="24580" name="Rectangle 4"/>
          <p:cNvSpPr>
            <a:spLocks noChangeArrowheads="1"/>
          </p:cNvSpPr>
          <p:nvPr/>
        </p:nvSpPr>
        <p:spPr bwMode="auto">
          <a:xfrm>
            <a:off x="214282" y="3714752"/>
            <a:ext cx="864396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d) Công suất tiêu thụ bởi tải: </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24581" name="Object 5"/>
          <p:cNvGraphicFramePr>
            <a:graphicFrameLocks noChangeAspect="1"/>
          </p:cNvGraphicFramePr>
          <p:nvPr/>
        </p:nvGraphicFramePr>
        <p:xfrm>
          <a:off x="1428728" y="4572008"/>
          <a:ext cx="5624181" cy="682628"/>
        </p:xfrm>
        <a:graphic>
          <a:graphicData uri="http://schemas.openxmlformats.org/presentationml/2006/ole">
            <p:oleObj spid="_x0000_s24581" name="Equation" r:id="rId5" imgW="1981080" imgH="241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4577"/>
                                        </p:tgtEl>
                                        <p:attrNameLst>
                                          <p:attrName>style.visibility</p:attrName>
                                        </p:attrNameLst>
                                      </p:cBhvr>
                                      <p:to>
                                        <p:strVal val="visible"/>
                                      </p:to>
                                    </p:set>
                                    <p:animEffect transition="in" filter="checkerboard(across)">
                                      <p:cBhvr>
                                        <p:cTn id="7" dur="500"/>
                                        <p:tgtEl>
                                          <p:spTgt spid="2457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4578"/>
                                        </p:tgtEl>
                                        <p:attrNameLst>
                                          <p:attrName>style.visibility</p:attrName>
                                        </p:attrNameLst>
                                      </p:cBhvr>
                                      <p:to>
                                        <p:strVal val="visible"/>
                                      </p:to>
                                    </p:set>
                                    <p:animEffect transition="in" filter="checkerboard(across)">
                                      <p:cBhvr>
                                        <p:cTn id="12" dur="500"/>
                                        <p:tgtEl>
                                          <p:spTgt spid="2457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4579"/>
                                        </p:tgtEl>
                                        <p:attrNameLst>
                                          <p:attrName>style.visibility</p:attrName>
                                        </p:attrNameLst>
                                      </p:cBhvr>
                                      <p:to>
                                        <p:strVal val="visible"/>
                                      </p:to>
                                    </p:set>
                                    <p:animEffect transition="in" filter="checkerboard(across)">
                                      <p:cBhvr>
                                        <p:cTn id="17" dur="500"/>
                                        <p:tgtEl>
                                          <p:spTgt spid="2457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4580"/>
                                        </p:tgtEl>
                                        <p:attrNameLst>
                                          <p:attrName>style.visibility</p:attrName>
                                        </p:attrNameLst>
                                      </p:cBhvr>
                                      <p:to>
                                        <p:strVal val="visible"/>
                                      </p:to>
                                    </p:set>
                                    <p:animEffect transition="in" filter="checkerboard(across)">
                                      <p:cBhvr>
                                        <p:cTn id="22" dur="500"/>
                                        <p:tgtEl>
                                          <p:spTgt spid="24580"/>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24581"/>
                                        </p:tgtEl>
                                        <p:attrNameLst>
                                          <p:attrName>style.visibility</p:attrName>
                                        </p:attrNameLst>
                                      </p:cBhvr>
                                      <p:to>
                                        <p:strVal val="visible"/>
                                      </p:to>
                                    </p:set>
                                    <p:animEffect transition="in" filter="checkerboard(across)">
                                      <p:cBhvr>
                                        <p:cTn id="27"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 grpId="0"/>
      <p:bldP spid="2458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TotalTime>
  <Words>893</Words>
  <Application>Microsoft Office PowerPoint</Application>
  <PresentationFormat>On-screen Show (4:3)</PresentationFormat>
  <Paragraphs>68</Paragraphs>
  <Slides>12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12</vt:i4>
      </vt:variant>
    </vt:vector>
  </HeadingPairs>
  <TitlesOfParts>
    <vt:vector size="14" baseType="lpstr">
      <vt:lpstr>Office Theme</vt:lpstr>
      <vt:lpstr>Microsoft Equation 3.0</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12</cp:revision>
  <dcterms:created xsi:type="dcterms:W3CDTF">2020-08-01T15:35:08Z</dcterms:created>
  <dcterms:modified xsi:type="dcterms:W3CDTF">2020-08-08T14:28:26Z</dcterms:modified>
</cp:coreProperties>
</file>